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68" r:id="rId3"/>
    <p:sldId id="295" r:id="rId4"/>
    <p:sldId id="270" r:id="rId5"/>
    <p:sldId id="293" r:id="rId6"/>
    <p:sldId id="281" r:id="rId7"/>
    <p:sldId id="286" r:id="rId8"/>
    <p:sldId id="287" r:id="rId9"/>
    <p:sldId id="285" r:id="rId10"/>
    <p:sldId id="289" r:id="rId11"/>
    <p:sldId id="290" r:id="rId12"/>
    <p:sldId id="298" r:id="rId13"/>
    <p:sldId id="291" r:id="rId14"/>
    <p:sldId id="292" r:id="rId15"/>
    <p:sldId id="300" r:id="rId16"/>
    <p:sldId id="301" r:id="rId17"/>
    <p:sldId id="288" r:id="rId18"/>
    <p:sldId id="29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6" d="100"/>
          <a:sy n="86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868-EEED-4069-A781-5951DCEA3C2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1EF45-5336-4A11-A660-41B6039E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5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F65EB7-82C4-46C6-866D-C9F4257D7F0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47BB40-1B94-4AB4-A697-817E55B002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D44201-4CA1-45B1-813F-D21B993CAA2F}" type="slidenum">
              <a:rPr lang="en-US" smtClean="0">
                <a:solidFill>
                  <a:srgbClr val="EAEAE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EAEAE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ouchnetvirginiawesleyanuniversity.transfermateeducation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wu.edu/about/campus-offices/finance-and-administration/refund-policies.ph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1827455"/>
            <a:ext cx="5257800" cy="19050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Office of Finance and </a:t>
            </a:r>
            <a:br>
              <a:rPr lang="en-US" sz="4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38200"/>
            <a:ext cx="2895600" cy="388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81000"/>
            <a:ext cx="7239000" cy="5943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you select Bill Payment, the below screen will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appear. Enter your VWU Network Login and password.  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219201"/>
            <a:ext cx="50292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View your account activity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Add Authorized User(s), i.e. parent/guardians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Set up your Payment Profile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 in a semester payment plan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Complete international wire payments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 into the tuition insurance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Tools Offered within Bill Payment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View your account activity, add Authorized User, set up your </a:t>
            </a:r>
            <a:b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Payment Profile and Enroll in a Payment Plan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76400"/>
            <a:ext cx="7848600" cy="39624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6781800" y="25146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81800" y="34671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29200" y="3886200"/>
            <a:ext cx="9144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6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1"/>
            <a:ext cx="8458200" cy="54863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VWU offers three interest-free semester payment plans: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5 month plan begins on July 10</a:t>
            </a:r>
            <a:r>
              <a:rPr lang="en-US" sz="25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4 month plan begins on August 10</a:t>
            </a:r>
            <a:r>
              <a:rPr lang="en-US" sz="25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3 month plan begins on September 10</a:t>
            </a:r>
            <a:r>
              <a:rPr lang="en-US" sz="25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76201"/>
            <a:ext cx="6965245" cy="762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Payment Plans</a:t>
            </a: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119184" y="2819400"/>
            <a:ext cx="688181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8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Each plan has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$50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set up fee due at time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registration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You will be charged a $25 Late Payment Fee if past due</a:t>
            </a:r>
          </a:p>
          <a:p>
            <a:pPr marL="109728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2895600" y="3168125"/>
            <a:ext cx="1295400" cy="5656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048000" y="41148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517495" y="1733085"/>
            <a:ext cx="6038850" cy="4343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200400" y="2832909"/>
            <a:ext cx="990600" cy="196325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600200" y="4905142"/>
            <a:ext cx="1447800" cy="2286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81800" y="5715000"/>
            <a:ext cx="685800" cy="2286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1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8077200" cy="4386071"/>
          </a:xfrm>
        </p:spPr>
        <p:txBody>
          <a:bodyPr>
            <a:norm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Wire Transfer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VWU we know that our international students often have to pay significant transfer fees when paying for their tuition, fees and expenses.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listened to your challenges, so we've teamed up with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TransferMate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provide you a transparent payment method to reduce additional bank fees and improve your payment experience.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TransferMate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helps international students pay tuition and fees in their local currency from any country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make a payment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://touchnetvirginiawesleyanuniversity.transfermateeducation.com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795" y="228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Wire Transfer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68169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The Tuition Insurance Plan* helps students and their families overcome the financial losses that may result from events which force students to withdraw from the semester due to a covered medical reason.  Helping families get the most out of your Virginia Wesleyan University experience is always our top priority. </a:t>
            </a:r>
          </a:p>
          <a:p>
            <a:pPr marL="109728" indent="0">
              <a:buNone/>
            </a:pPr>
            <a:endParaRPr lang="en-US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This  Tuition Insurance Plan*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supplements our </a:t>
            </a:r>
            <a:r>
              <a:rPr lang="en-US" sz="29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refund policy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 by reimbursing students for tuition, housing, and other fees if a student withdraws for any covered medical reason at any time during the semester.  The Tuition Insurance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Plan*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also includes Student Life Assistance providing 24-hour assistance to help our students and their families stay safe on and off campus.  </a:t>
            </a:r>
            <a:endParaRPr lang="en-US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Information: Logon to gradguard.com/tuition/school  or call 877-794-6603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Tuition Insurance</a:t>
            </a:r>
            <a:br>
              <a:rPr lang="en-US" sz="4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GradGuard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64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077200" cy="5029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View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2021 bill online </a:t>
            </a:r>
          </a:p>
          <a:p>
            <a:pPr marL="109728" indent="0">
              <a:buNone/>
            </a:pPr>
            <a:r>
              <a:rPr lang="en-US" sz="25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www.vwu.edu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 via </a:t>
            </a:r>
            <a:r>
              <a:rPr lang="en-US" sz="2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MyBeacon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&gt;Bill Payment</a:t>
            </a:r>
          </a:p>
          <a:p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Payments are due </a:t>
            </a:r>
            <a:r>
              <a:rPr lang="en-US" sz="25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6, 2021</a:t>
            </a:r>
          </a:p>
          <a:p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 an Additional User(s), i.e. parent/guardians</a:t>
            </a:r>
          </a:p>
          <a:p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 in a semester payment plan</a:t>
            </a:r>
          </a:p>
          <a:p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Enroll/waive health insurance by </a:t>
            </a:r>
            <a:r>
              <a:rPr lang="en-US" sz="25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31, 2021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US" sz="25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www.firststudent.com</a:t>
            </a: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 into the tuition insurance by </a:t>
            </a:r>
            <a:r>
              <a:rPr lang="en-US" sz="25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24, 2021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152401"/>
            <a:ext cx="6965245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/>
          <a:lstStyle/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online FRA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form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later than </a:t>
            </a:r>
            <a:r>
              <a:rPr lang="en-US" sz="3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24, 2021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Office of Finance and Administration email:  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finance@vwu.edu</a:t>
            </a:r>
          </a:p>
          <a:p>
            <a:endParaRPr lang="en-US" sz="5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Stay safe, stay well and welcome to the Marlin family!</a:t>
            </a:r>
            <a:endParaRPr lang="en-US" sz="30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343400"/>
            <a:ext cx="3048000" cy="21298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50624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4582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Office of Finance &amp; Administration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Boyd Campus Center near the Dining Hall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Hours 8:30 –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4:30</a:t>
            </a:r>
          </a:p>
          <a:p>
            <a:pPr lvl="2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Staff: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Lindsay Sands -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Student Accounts Supervisor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Michele Hedspeth -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Student Accounts Coordinator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Gwen </a:t>
            </a:r>
            <a:r>
              <a:rPr lang="en-US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Mikeals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Student Accounts Specialist &amp; Cashier</a:t>
            </a:r>
            <a:endParaRPr lang="en-US" sz="21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1584" y="990600"/>
            <a:ext cx="8229600" cy="4800600"/>
          </a:xfrm>
        </p:spPr>
        <p:txBody>
          <a:bodyPr tIns="91440"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Fall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2021 bills are available online:  </a:t>
            </a: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Payment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due by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6, 2021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Bills </a:t>
            </a:r>
            <a:r>
              <a:rPr lang="en-US" sz="2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reflect all finalized financial aid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View at </a:t>
            </a:r>
            <a:r>
              <a:rPr lang="en-US" sz="2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www.vwu.edu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 via </a:t>
            </a:r>
            <a:r>
              <a:rPr lang="en-US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MyBeacon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&gt;Bill Payment</a:t>
            </a: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Payment Options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Online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ACH (no fee)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and credit card payments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</a:p>
          <a:p>
            <a:pPr marL="393192" lvl="1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Bill Payment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(with a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2.85% convenience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fee for credit </a:t>
            </a:r>
            <a:endParaRPr lang="en-US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cards).  Online payment is the University’s preferred</a:t>
            </a:r>
          </a:p>
          <a:p>
            <a:pPr marL="393192" lvl="1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payment method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Check (mail/</a:t>
            </a:r>
            <a:r>
              <a:rPr lang="en-US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dropbox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Payment Plans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Interest-free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Bill Payment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Wires can be made via </a:t>
            </a:r>
            <a:r>
              <a:rPr lang="en-US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TransferMate</a:t>
            </a:r>
            <a:endParaRPr lang="en-US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buNone/>
              <a:defRPr/>
            </a:pPr>
            <a:endParaRPr lang="en-US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Tuition &amp; Fees</a:t>
            </a: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69912" y="685800"/>
            <a:ext cx="8153400" cy="5867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 Health Insurance:   </a:t>
            </a:r>
          </a:p>
          <a:p>
            <a:pPr marL="109728" indent="0" eaLnBrk="1" hangingPunct="1">
              <a:lnSpc>
                <a:spcPct val="80000"/>
              </a:lnSpc>
              <a:buNone/>
              <a:defRPr/>
            </a:pPr>
            <a:endParaRPr lang="en-US" sz="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students are required to have health insurance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proof of insurance and/or insurance waiver by </a:t>
            </a:r>
            <a:r>
              <a:rPr lang="en-US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31, 2021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.  The online waiver can be found at </a:t>
            </a:r>
            <a:r>
              <a:rPr lang="en-US" sz="2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www.firststudent.com</a:t>
            </a:r>
            <a:endParaRPr lang="en-US" sz="2900" u="sng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7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6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All students will be charged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until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a waiver is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completed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buNone/>
              <a:defRPr/>
            </a:pPr>
            <a:endParaRPr lang="en-US" sz="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VWU offers health insurance through United Healthcare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annual cost is $2,286</a:t>
            </a:r>
          </a:p>
          <a:p>
            <a:pPr lvl="2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Coverage is from August 1,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2021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through July 31,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2022</a:t>
            </a:r>
          </a:p>
          <a:p>
            <a:pPr lvl="2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not waived by the </a:t>
            </a:r>
            <a:r>
              <a:rPr lang="en-US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31, 2021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deadline, the health insurance fee will not be refunded </a:t>
            </a:r>
          </a:p>
          <a:p>
            <a:pPr marL="630936" lvl="2" indent="0">
              <a:lnSpc>
                <a:spcPct val="90000"/>
              </a:lnSpc>
              <a:buClr>
                <a:schemeClr val="accent1"/>
              </a:buClr>
              <a:buNone/>
              <a:defRPr/>
            </a:pPr>
            <a:endParaRPr lang="en-US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-"/>
              <a:defRPr/>
            </a:pPr>
            <a:endParaRPr lang="en-US" sz="9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-"/>
              <a:defRPr/>
            </a:pPr>
            <a:endParaRPr lang="en-US" sz="9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1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100" dirty="0" smtClean="0">
              <a:latin typeface="Times New Roman" pitchFamily="18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6425" cy="8382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Action Required</a:t>
            </a:r>
          </a:p>
        </p:txBody>
      </p:sp>
    </p:spTree>
    <p:extLst>
      <p:ext uri="{BB962C8B-B14F-4D97-AF65-F5344CB8AC3E}">
        <p14:creationId xmlns:p14="http://schemas.microsoft.com/office/powerpoint/2010/main" val="29647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105399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  <a:defRPr/>
            </a:pP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Financial Responsibility Agreement Form (FRA):</a:t>
            </a:r>
          </a:p>
          <a:p>
            <a:pPr marL="109728" indent="0">
              <a:lnSpc>
                <a:spcPct val="60000"/>
              </a:lnSpc>
              <a:buNone/>
              <a:defRPr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formerly known as Disclosure of Tuition Form (DTF)</a:t>
            </a:r>
          </a:p>
          <a:p>
            <a:pPr marL="393192" lvl="1" indent="0">
              <a:lnSpc>
                <a:spcPct val="80000"/>
              </a:lnSpc>
              <a:buNone/>
              <a:defRPr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FRA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form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acknowledges that the student accepts full responsibility of tuition and fees and other associated costs assessed as a result of registration and/or receipt of services.  Acceptance of these terms constitutes a promissory note agreement to pay student’s financial obligation</a:t>
            </a: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FRA form can be found online using the code below. The completed form is due no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later than </a:t>
            </a:r>
            <a:r>
              <a:rPr lang="en-US" sz="25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24, 2021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buNone/>
              <a:defRPr/>
            </a:pP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lnSpc>
                <a:spcPct val="80000"/>
              </a:lnSpc>
              <a:buNone/>
              <a:defRPr/>
            </a:pPr>
            <a:endParaRPr lang="en-US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Action Required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4419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219200"/>
            <a:ext cx="8150225" cy="52578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70000"/>
              </a:lnSpc>
              <a:spcBef>
                <a:spcPts val="0"/>
              </a:spcBef>
              <a:defRPr/>
            </a:pPr>
            <a:endParaRPr lang="en-US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optional debit account to be used on </a:t>
            </a: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campus</a:t>
            </a:r>
          </a:p>
          <a:p>
            <a:pPr eaLnBrk="1" hangingPunct="1">
              <a:lnSpc>
                <a:spcPct val="70000"/>
              </a:lnSpc>
              <a:spcBef>
                <a:spcPts val="0"/>
              </a:spcBef>
              <a:defRPr/>
            </a:pPr>
            <a:endParaRPr lang="en-US" sz="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Scribner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University </a:t>
            </a: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Boyd Dining Hall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Harbor Grille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Coastal Market</a:t>
            </a:r>
            <a:endParaRPr 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 eaLnBrk="1" hangingPunct="1">
              <a:lnSpc>
                <a:spcPct val="70000"/>
              </a:lnSpc>
              <a:spcBef>
                <a:spcPts val="0"/>
              </a:spcBef>
              <a:buNone/>
              <a:defRPr/>
            </a:pPr>
            <a:endParaRPr lang="en-US" sz="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student ID card is used for Marlin </a:t>
            </a: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</a:p>
          <a:p>
            <a:pPr>
              <a:spcBef>
                <a:spcPts val="0"/>
              </a:spcBef>
              <a:defRPr/>
            </a:pPr>
            <a:endParaRPr 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0"/>
              </a:spcBef>
              <a:spcAft>
                <a:spcPts val="80"/>
              </a:spcAft>
              <a:defRPr/>
            </a:pP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Money can </a:t>
            </a: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be added to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the Marlin $ </a:t>
            </a: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card in various ways:</a:t>
            </a:r>
          </a:p>
          <a:p>
            <a:pPr marL="109728" lvl="0" indent="0">
              <a:spcBef>
                <a:spcPts val="0"/>
              </a:spcBef>
              <a:buClr>
                <a:srgbClr val="2DA2BF"/>
              </a:buClr>
              <a:buNone/>
              <a:defRPr/>
            </a:pPr>
            <a:endParaRPr lang="en-US" sz="5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lvl="0" indent="0">
              <a:spcBef>
                <a:spcPts val="0"/>
              </a:spcBef>
              <a:buClr>
                <a:srgbClr val="2DA2BF"/>
              </a:buClr>
              <a:buNone/>
              <a:defRPr/>
            </a:pPr>
            <a:r>
              <a:rPr lang="en-US" sz="5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Online :  </a:t>
            </a:r>
            <a:r>
              <a:rPr lang="en-US" sz="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</a:t>
            </a:r>
            <a:r>
              <a:rPr lang="en-US" sz="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://www.vwu.edu/about/campus-offices/finance-and-administration/marlin-card.php</a:t>
            </a:r>
          </a:p>
          <a:p>
            <a:pPr marL="109728" indent="0">
              <a:spcBef>
                <a:spcPts val="50"/>
              </a:spcBef>
              <a:spcAft>
                <a:spcPts val="80"/>
              </a:spcAft>
              <a:buNone/>
              <a:defRPr/>
            </a:pPr>
            <a:endParaRPr lang="en-US" sz="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50"/>
              </a:spcBef>
              <a:spcAft>
                <a:spcPts val="80"/>
              </a:spcAft>
              <a:buNone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	Transfer:  If your tuition account reflects a true credit, funds can be transferred if requested</a:t>
            </a:r>
          </a:p>
          <a:p>
            <a:pPr marL="109728" indent="0">
              <a:spcBef>
                <a:spcPts val="50"/>
              </a:spcBef>
              <a:spcAft>
                <a:spcPts val="80"/>
              </a:spcAft>
              <a:buNone/>
              <a:defRPr/>
            </a:pPr>
            <a:endParaRPr lang="en-US" sz="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50"/>
              </a:spcBef>
              <a:spcAft>
                <a:spcPts val="80"/>
              </a:spcAft>
              <a:buNone/>
              <a:defRPr/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	In person:  Using the dropbox to drop off your check. ( No cash)</a:t>
            </a:r>
          </a:p>
          <a:p>
            <a:pPr marL="109728" indent="0">
              <a:spcBef>
                <a:spcPts val="50"/>
              </a:spcBef>
              <a:spcAft>
                <a:spcPts val="80"/>
              </a:spcAft>
              <a:buNone/>
              <a:defRPr/>
            </a:pPr>
            <a:endParaRPr 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5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Money placed on the Marlin $ account will roll over from year to year</a:t>
            </a:r>
            <a:endParaRPr 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6425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Marlin $</a:t>
            </a:r>
          </a:p>
        </p:txBody>
      </p:sp>
    </p:spTree>
    <p:extLst>
      <p:ext uri="{BB962C8B-B14F-4D97-AF65-F5344CB8AC3E}">
        <p14:creationId xmlns:p14="http://schemas.microsoft.com/office/powerpoint/2010/main" val="26734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Meal plans are associated with your housing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15 meal plan = 15 meals per week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100 bonus points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10 meal plan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= 150 meals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125 bonus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 7 meal plan = 7 meals per week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75 bonus points</a:t>
            </a:r>
          </a:p>
          <a:p>
            <a:pPr marL="393192" lvl="1" indent="0"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	*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Meal plans cannot be reduced</a:t>
            </a:r>
          </a:p>
          <a:p>
            <a:pPr marL="393192" lvl="1" indent="0">
              <a:buNone/>
            </a:pPr>
            <a:endParaRPr lang="en-US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Commuter Meal Plans per semester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80 meals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80 bonus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60 meals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60 bonus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40 meals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40 bonus points</a:t>
            </a:r>
          </a:p>
          <a:p>
            <a:pPr lvl="1">
              <a:buFont typeface="Brush Script MT" panose="03060802040406070304" pitchFamily="66" charset="0"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Semester Meal Plans</a:t>
            </a: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8006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Refunds are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based on the date you notify the Registrar’s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Office that you are withdrawing from classes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Refund Policy: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 to the first day of classes –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100% refund of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tuition/room/board</a:t>
            </a: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First week of classes –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90% refund of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tuition/room/board</a:t>
            </a: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Second week of classes –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50% refund of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tuition/room/board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Third week of classes – 25% refund of tuition/room/board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the third week of classes – </a:t>
            </a:r>
            <a:r>
              <a:rPr lang="en-US" sz="2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refund</a:t>
            </a:r>
          </a:p>
          <a:p>
            <a:pPr marL="393192" lvl="1" indent="0">
              <a:buNone/>
            </a:pPr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 Fees are non refundable</a:t>
            </a:r>
            <a:endParaRPr lang="en-US" sz="2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381001"/>
            <a:ext cx="6965245" cy="99059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Refunds</a:t>
            </a: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68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822" y="914399"/>
            <a:ext cx="7314177" cy="52900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Go to </a:t>
            </a: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www.vwu.edu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choose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MyBeacon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top of the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page.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2DA2BF"/>
              </a:buClr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click on Bill Payment.</a:t>
            </a:r>
          </a:p>
          <a:p>
            <a:pPr marL="109728" indent="0">
              <a:buNone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965245" cy="827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MyBeacon</a:t>
            </a:r>
            <a: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1" y="3345268"/>
            <a:ext cx="6712876" cy="263483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648200" y="5095525"/>
            <a:ext cx="914400" cy="8004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1" y="1295400"/>
            <a:ext cx="7322476" cy="14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8222</TotalTime>
  <Words>1031</Words>
  <Application>Microsoft Office PowerPoint</Application>
  <PresentationFormat>On-screen Show (4:3)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Brush Script MT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Tuition &amp; Fees</vt:lpstr>
      <vt:lpstr>Action Required</vt:lpstr>
      <vt:lpstr>Action Required </vt:lpstr>
      <vt:lpstr>Marlin $</vt:lpstr>
      <vt:lpstr>Semester Meal Plans</vt:lpstr>
      <vt:lpstr>Refunds</vt:lpstr>
      <vt:lpstr>MyBeacon </vt:lpstr>
      <vt:lpstr>PowerPoint Presentation</vt:lpstr>
      <vt:lpstr>Tools Offered within Bill Payment  </vt:lpstr>
      <vt:lpstr>View your account activity, add Authorized User, set up your  Payment Profile and Enroll in a Payment Plan</vt:lpstr>
      <vt:lpstr>Payment Plans</vt:lpstr>
      <vt:lpstr>PowerPoint Presentation</vt:lpstr>
      <vt:lpstr>  International Wire Transfer   </vt:lpstr>
      <vt:lpstr> Tuition Insurance GradGuard </vt:lpstr>
      <vt:lpstr>Recap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Wesleyan College</dc:title>
  <dc:creator>Teresa Rhyne</dc:creator>
  <cp:lastModifiedBy>Michele Hedspeth</cp:lastModifiedBy>
  <cp:revision>243</cp:revision>
  <dcterms:created xsi:type="dcterms:W3CDTF">2014-06-25T14:57:34Z</dcterms:created>
  <dcterms:modified xsi:type="dcterms:W3CDTF">2021-07-27T13:33:08Z</dcterms:modified>
</cp:coreProperties>
</file>